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2" r:id="rId4"/>
    <p:sldId id="258" r:id="rId5"/>
    <p:sldId id="259" r:id="rId6"/>
    <p:sldId id="274" r:id="rId7"/>
    <p:sldId id="280" r:id="rId8"/>
    <p:sldId id="284" r:id="rId9"/>
    <p:sldId id="281" r:id="rId10"/>
    <p:sldId id="260" r:id="rId11"/>
    <p:sldId id="273" r:id="rId12"/>
    <p:sldId id="271" r:id="rId13"/>
    <p:sldId id="277" r:id="rId14"/>
    <p:sldId id="278" r:id="rId15"/>
    <p:sldId id="262" r:id="rId16"/>
    <p:sldId id="263" r:id="rId17"/>
    <p:sldId id="267" r:id="rId18"/>
    <p:sldId id="283" r:id="rId19"/>
    <p:sldId id="270" r:id="rId20"/>
    <p:sldId id="264" r:id="rId21"/>
    <p:sldId id="265" r:id="rId22"/>
    <p:sldId id="279" r:id="rId23"/>
  </p:sldIdLst>
  <p:sldSz cx="9144000" cy="5143500" type="screen16x9"/>
  <p:notesSz cx="6858000" cy="9144000"/>
  <p:embeddedFontLs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588C8AF5-FABB-4C5F-A196-8B371A380B13}">
          <p14:sldIdLst>
            <p14:sldId id="256"/>
            <p14:sldId id="257"/>
            <p14:sldId id="282"/>
            <p14:sldId id="258"/>
            <p14:sldId id="259"/>
            <p14:sldId id="274"/>
            <p14:sldId id="280"/>
            <p14:sldId id="284"/>
          </p14:sldIdLst>
        </p14:section>
        <p14:section name="Untitled Section" id="{1B75B946-7BF7-4076-A65F-66E3CA97B42C}">
          <p14:sldIdLst/>
        </p14:section>
        <p14:section name="Untitled Section" id="{71BB2EE8-DC3B-4AD9-BCA5-806F02EEA461}">
          <p14:sldIdLst>
            <p14:sldId id="281"/>
            <p14:sldId id="260"/>
            <p14:sldId id="273"/>
            <p14:sldId id="271"/>
            <p14:sldId id="277"/>
            <p14:sldId id="278"/>
            <p14:sldId id="262"/>
            <p14:sldId id="263"/>
            <p14:sldId id="267"/>
            <p14:sldId id="283"/>
            <p14:sldId id="270"/>
            <p14:sldId id="264"/>
            <p14:sldId id="265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248"/>
    <a:srgbClr val="333F50"/>
    <a:srgbClr val="9C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9D9CD8-BBFF-436F-8353-8CB0E314CB74}">
  <a:tblStyle styleId="{459D9CD8-BBFF-436F-8353-8CB0E314CB7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9782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3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04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3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35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33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2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8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1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79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37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6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4000" b="1"/>
            </a:lvl1pPr>
            <a:lvl2pPr lvl="1" algn="ctr" rtl="0">
              <a:spcBef>
                <a:spcPts val="0"/>
              </a:spcBef>
              <a:buSzPct val="100000"/>
              <a:defRPr sz="14000" b="1"/>
            </a:lvl2pPr>
            <a:lvl3pPr lvl="2" algn="ctr" rtl="0">
              <a:spcBef>
                <a:spcPts val="0"/>
              </a:spcBef>
              <a:buSzPct val="100000"/>
              <a:defRPr sz="14000" b="1"/>
            </a:lvl3pPr>
            <a:lvl4pPr lvl="3" algn="ctr" rtl="0">
              <a:spcBef>
                <a:spcPts val="0"/>
              </a:spcBef>
              <a:buSzPct val="100000"/>
              <a:defRPr sz="14000" b="1"/>
            </a:lvl4pPr>
            <a:lvl5pPr lvl="4" algn="ctr" rtl="0">
              <a:spcBef>
                <a:spcPts val="0"/>
              </a:spcBef>
              <a:buSzPct val="100000"/>
              <a:defRPr sz="14000" b="1"/>
            </a:lvl5pPr>
            <a:lvl6pPr lvl="5" algn="ctr" rtl="0">
              <a:spcBef>
                <a:spcPts val="0"/>
              </a:spcBef>
              <a:buSzPct val="100000"/>
              <a:defRPr sz="14000" b="1"/>
            </a:lvl6pPr>
            <a:lvl7pPr lvl="6" algn="ctr" rtl="0">
              <a:spcBef>
                <a:spcPts val="0"/>
              </a:spcBef>
              <a:buSzPct val="100000"/>
              <a:defRPr sz="14000" b="1"/>
            </a:lvl7pPr>
            <a:lvl8pPr lvl="7" algn="ctr" rtl="0">
              <a:spcBef>
                <a:spcPts val="0"/>
              </a:spcBef>
              <a:buSzPct val="100000"/>
              <a:defRPr sz="14000" b="1"/>
            </a:lvl8pPr>
            <a:lvl9pPr lvl="8"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otham Bold" panose="02000803030000020004" pitchFamily="2" charset="0"/>
              </a:rPr>
              <a:t>S</a:t>
            </a:r>
            <a:r>
              <a:rPr lang="en" dirty="0">
                <a:latin typeface="Gotham"/>
              </a:rPr>
              <a:t>can</a:t>
            </a:r>
            <a:r>
              <a:rPr lang="en" b="1" dirty="0">
                <a:latin typeface="Gotham"/>
              </a:rPr>
              <a:t>F</a:t>
            </a:r>
            <a:r>
              <a:rPr lang="en" dirty="0">
                <a:latin typeface="Gotham"/>
              </a:rPr>
              <a:t>i</a:t>
            </a:r>
            <a:r>
              <a:rPr lang="en" dirty="0">
                <a:latin typeface="Gotham Bold" panose="02000803030000020004" pitchFamily="2" charset="0"/>
              </a:rPr>
              <a:t> – T</a:t>
            </a:r>
            <a:r>
              <a:rPr lang="en" dirty="0">
                <a:latin typeface="Gotham"/>
              </a:rPr>
              <a:t>he</a:t>
            </a:r>
            <a:r>
              <a:rPr lang="en" dirty="0">
                <a:latin typeface="Gotham Bold" panose="02000803030000020004" pitchFamily="2" charset="0"/>
              </a:rPr>
              <a:t> </a:t>
            </a:r>
            <a:r>
              <a:rPr lang="en" b="1" dirty="0">
                <a:latin typeface="Gotham"/>
              </a:rPr>
              <a:t>W</a:t>
            </a:r>
            <a:r>
              <a:rPr lang="en" dirty="0">
                <a:latin typeface="Gotham"/>
              </a:rPr>
              <a:t>iFi</a:t>
            </a:r>
            <a:r>
              <a:rPr lang="en" dirty="0">
                <a:latin typeface="Gotham Bold" panose="02000803030000020004" pitchFamily="2" charset="0"/>
              </a:rPr>
              <a:t> L</a:t>
            </a:r>
            <a:r>
              <a:rPr lang="en" dirty="0">
                <a:latin typeface="Gotham"/>
              </a:rPr>
              <a:t>ocator </a:t>
            </a:r>
            <a:r>
              <a:rPr lang="en" dirty="0">
                <a:latin typeface="Gotham Bold" panose="02000803030000020004" pitchFamily="2" charset="0"/>
              </a:rPr>
              <a:t> </a:t>
            </a:r>
            <a:endParaRPr lang="en" dirty="0">
              <a:latin typeface="Gotham" panose="02000604030000020004" pitchFamily="50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15419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FFFFFF"/>
                </a:solidFill>
              </a:rPr>
              <a:t>Mechanical Design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2849572" y="2011950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" name="Shape 95"/>
          <p:cNvSpPr txBox="1">
            <a:spLocks noGrp="1"/>
          </p:cNvSpPr>
          <p:nvPr>
            <p:ph type="body" idx="4294967295"/>
          </p:nvPr>
        </p:nvSpPr>
        <p:spPr>
          <a:xfrm>
            <a:off x="3016805" y="2001317"/>
            <a:ext cx="5389440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Chassis and Receiver Design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Chassis Designs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154912"/>
            <a:ext cx="2842357" cy="3570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2" y="976846"/>
            <a:ext cx="3072361" cy="39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862" y="4596176"/>
            <a:ext cx="284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Gotham Bold" panose="02000803030000020004" pitchFamily="2" charset="0"/>
              </a:rPr>
              <a:t>Single Receiver Design</a:t>
            </a:r>
            <a:endParaRPr lang="en-US" dirty="0">
              <a:latin typeface="Gotham Bold" panose="020008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1195" y="4596176"/>
            <a:ext cx="272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otham Bold" panose="02000803030000020004" pitchFamily="2" charset="0"/>
              </a:rPr>
              <a:t>Multiple Receiver Design</a:t>
            </a:r>
            <a:endParaRPr lang="en-US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Mechanical Design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/>
              <a:t>The size of the bot was kept small keeping in mind the accuracy of 50 cm.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/>
              <a:t>Base of the bot is circular to provide symmetry.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A differential drive mechanism with two inline DC motors with encoders has been employed.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Receiver Module Designs: </a:t>
            </a:r>
          </a:p>
          <a:p>
            <a:pPr marL="400050" lvl="1" indent="-400050" algn="just" fontAlgn="base">
              <a:buFont typeface="+mj-lt"/>
              <a:buAutoNum type="romanUcPeriod"/>
            </a:pPr>
            <a:r>
              <a:rPr lang="en-US" sz="1600" dirty="0"/>
              <a:t>The single antenna system</a:t>
            </a:r>
          </a:p>
          <a:p>
            <a:pPr marL="400050" lvl="1" indent="-400050" algn="just" fontAlgn="base">
              <a:buFont typeface="+mj-lt"/>
              <a:buAutoNum type="romanUcPeriod"/>
            </a:pPr>
            <a:r>
              <a:rPr lang="en-US" sz="1600" dirty="0"/>
              <a:t>The multiple antenna system</a:t>
            </a:r>
          </a:p>
        </p:txBody>
      </p:sp>
    </p:spTree>
    <p:extLst>
      <p:ext uri="{BB962C8B-B14F-4D97-AF65-F5344CB8AC3E}">
        <p14:creationId xmlns:p14="http://schemas.microsoft.com/office/powerpoint/2010/main" val="261109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Advantages/Drawbacks of the designs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lvl="1" indent="-285750" algn="just" fontAlgn="base">
              <a:buFont typeface="Arial" panose="020B0604020202020204" pitchFamily="34" charset="0"/>
              <a:buChar char="•"/>
            </a:pPr>
            <a:r>
              <a:rPr lang="en-US" sz="1600" b="1" dirty="0"/>
              <a:t>The single antenna system</a:t>
            </a:r>
          </a:p>
          <a:p>
            <a:pPr lvl="4" algn="just" fontAlgn="base"/>
            <a:r>
              <a:rPr lang="en-US" sz="1600" dirty="0"/>
              <a:t>          (</a:t>
            </a:r>
            <a:r>
              <a:rPr lang="en-US" sz="1600" dirty="0" err="1"/>
              <a:t>i</a:t>
            </a:r>
            <a:r>
              <a:rPr lang="en-US" sz="1600" dirty="0"/>
              <a:t>) 	Easy to design and interface with the hardware.</a:t>
            </a:r>
          </a:p>
          <a:p>
            <a:pPr lvl="4" algn="just" fontAlgn="base"/>
            <a:r>
              <a:rPr lang="en-US" sz="1600" dirty="0"/>
              <a:t>         (ii) 	Single Wi-Fi receiver unable to accurately record and analyze RSSI values due to 	their inherent noisy nature .</a:t>
            </a:r>
          </a:p>
          <a:p>
            <a:pPr lvl="4" algn="just" fontAlgn="base"/>
            <a:r>
              <a:rPr lang="en-US" sz="1600" dirty="0"/>
              <a:t>        (iii) 	The path planning algorithms are iterative and follow a gradient descent approach 	to locate the transmitter.</a:t>
            </a:r>
          </a:p>
          <a:p>
            <a:pPr lvl="4" algn="just" fontAlgn="base"/>
            <a:r>
              <a:rPr lang="en-US" sz="1600" dirty="0"/>
              <a:t>        (iv) 	Approaches used: Perpendicular probing, Least Mean Square.</a:t>
            </a:r>
          </a:p>
          <a:p>
            <a:pPr lvl="4" algn="just" fontAlgn="base"/>
            <a:r>
              <a:rPr lang="en-US" sz="1600" dirty="0"/>
              <a:t>         (v)	NOT Robust !		</a:t>
            </a:r>
          </a:p>
        </p:txBody>
      </p:sp>
    </p:spTree>
    <p:extLst>
      <p:ext uri="{BB962C8B-B14F-4D97-AF65-F5344CB8AC3E}">
        <p14:creationId xmlns:p14="http://schemas.microsoft.com/office/powerpoint/2010/main" val="1585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Advantages/Drawbacks of the designs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lvl="1" indent="-285750" algn="just" fontAlgn="base">
              <a:buFont typeface="Arial" panose="020B0604020202020204" pitchFamily="34" charset="0"/>
              <a:buChar char="•"/>
            </a:pPr>
            <a:r>
              <a:rPr lang="en-US" sz="1600" b="1" dirty="0"/>
              <a:t>The Multiple antenna system</a:t>
            </a:r>
          </a:p>
          <a:p>
            <a:pPr lvl="4" algn="just" fontAlgn="base"/>
            <a:r>
              <a:rPr lang="en-US" sz="1600" dirty="0"/>
              <a:t>          (</a:t>
            </a:r>
            <a:r>
              <a:rPr lang="en-US" sz="1600" dirty="0" err="1"/>
              <a:t>i</a:t>
            </a:r>
            <a:r>
              <a:rPr lang="en-US" sz="1600" dirty="0"/>
              <a:t>)     Employs a four-way hull on top of the bot with </a:t>
            </a:r>
            <a:r>
              <a:rPr lang="en-US" sz="1600" dirty="0" err="1"/>
              <a:t>WiFi</a:t>
            </a:r>
            <a:r>
              <a:rPr lang="en-US" sz="1600" dirty="0"/>
              <a:t> receivers on each sides.</a:t>
            </a:r>
          </a:p>
          <a:p>
            <a:pPr lvl="4" algn="just" fontAlgn="base"/>
            <a:r>
              <a:rPr lang="en-US" sz="1600" dirty="0"/>
              <a:t>         (ii) 	Facilitates Line of sight (</a:t>
            </a:r>
            <a:r>
              <a:rPr lang="en-US" sz="1600" dirty="0" err="1"/>
              <a:t>LoS</a:t>
            </a:r>
            <a:r>
              <a:rPr lang="en-US" sz="1600" dirty="0"/>
              <a:t>) communication between some receivers and the 	transmitter while attenuating the signal strength for other receivers.</a:t>
            </a:r>
          </a:p>
          <a:p>
            <a:pPr lvl="4" algn="just" fontAlgn="base"/>
            <a:r>
              <a:rPr lang="en-US" sz="1600" dirty="0"/>
              <a:t>        (iii) 	The path planning algorithms are simplistic and easy to implement compared to 	single antenna model.	</a:t>
            </a:r>
          </a:p>
          <a:p>
            <a:pPr lvl="4" algn="just" fontAlgn="base"/>
            <a:r>
              <a:rPr lang="en-US" sz="1600" dirty="0"/>
              <a:t>        (iv)	Provides directional information about the transmitter in addition to the RSSI value. </a:t>
            </a:r>
          </a:p>
          <a:p>
            <a:pPr lvl="4" algn="just" fontAlgn="base"/>
            <a:r>
              <a:rPr lang="en-US" sz="1600" dirty="0"/>
              <a:t>         (v)	Fairly Robust and tolerant to noisy environments.	</a:t>
            </a:r>
          </a:p>
        </p:txBody>
      </p:sp>
    </p:spTree>
    <p:extLst>
      <p:ext uri="{BB962C8B-B14F-4D97-AF65-F5344CB8AC3E}">
        <p14:creationId xmlns:p14="http://schemas.microsoft.com/office/powerpoint/2010/main" val="238386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5419"/>
          <a:stretch/>
        </p:blipFill>
        <p:spPr>
          <a:xfrm>
            <a:off x="-4850" y="0"/>
            <a:ext cx="9159485" cy="515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 idx="4294967295"/>
          </p:nvPr>
        </p:nvSpPr>
        <p:spPr>
          <a:xfrm>
            <a:off x="426452" y="2011950"/>
            <a:ext cx="25535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FFFFFF"/>
                </a:solidFill>
              </a:rPr>
              <a:t>Embedded System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2533486" y="2011950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2533484" y="2011950"/>
            <a:ext cx="6447791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Components &amp; Design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 idx="4294967295"/>
          </p:nvPr>
        </p:nvSpPr>
        <p:spPr>
          <a:xfrm>
            <a:off x="309617" y="621562"/>
            <a:ext cx="8520599" cy="73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lt1"/>
                </a:solidFill>
              </a:rPr>
              <a:t>Why these?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165471" y="2975842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Raspberry Pi 3 – High Level Controller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11181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164925" y="3514487"/>
            <a:ext cx="2177399" cy="14993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1 GB RAM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4 USB ports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Ethernet Connectivity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Powerful on-board computer 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2403150" y="2975842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Arduino Mega – Low Level Controller</a:t>
            </a:r>
          </a:p>
        </p:txBody>
      </p:sp>
      <p:cxnSp>
        <p:nvCxnSpPr>
          <p:cNvPr id="119" name="Shape 119"/>
          <p:cNvCxnSpPr/>
          <p:nvPr/>
        </p:nvCxnSpPr>
        <p:spPr>
          <a:xfrm>
            <a:off x="332780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" name="Shape 120"/>
          <p:cNvSpPr txBox="1">
            <a:spLocks noGrp="1"/>
          </p:cNvSpPr>
          <p:nvPr>
            <p:ph type="body" idx="4294967295"/>
          </p:nvPr>
        </p:nvSpPr>
        <p:spPr>
          <a:xfrm>
            <a:off x="2388040" y="3508098"/>
            <a:ext cx="21773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4 Serial Ports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256KB Flash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Small and Cheap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Easy USB connectivity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4584179" y="3108899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Tenda W311MI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55540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4597664" y="3508098"/>
            <a:ext cx="21773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Easy connectivity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Signal coverage upto 9 metres</a:t>
            </a:r>
          </a:p>
          <a:p>
            <a:pPr marL="457200" lvl="0" indent="-3048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Cheap and easily availabe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4294967295"/>
          </p:nvPr>
        </p:nvSpPr>
        <p:spPr>
          <a:xfrm>
            <a:off x="6793800" y="3108899"/>
            <a:ext cx="2177399" cy="4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chemeClr val="dk1"/>
                </a:solidFill>
              </a:rPr>
              <a:t>Serial DC encoder Driver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1700" dirty="0">
              <a:solidFill>
                <a:schemeClr val="dk1"/>
              </a:solidFill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774705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" name="Shape 126"/>
          <p:cNvSpPr txBox="1">
            <a:spLocks noGrp="1"/>
          </p:cNvSpPr>
          <p:nvPr>
            <p:ph type="body" idx="4294967295"/>
          </p:nvPr>
        </p:nvSpPr>
        <p:spPr>
          <a:xfrm>
            <a:off x="6807291" y="3508097"/>
            <a:ext cx="2177399" cy="15056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Wide driver supply range (7V to 12V)</a:t>
            </a:r>
          </a:p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Serial converter to Arduino</a:t>
            </a:r>
          </a:p>
          <a:p>
            <a:pPr marL="323850" lvl="0" indent="-17145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200" dirty="0"/>
              <a:t>PID on Position Control</a:t>
            </a:r>
          </a:p>
        </p:txBody>
      </p:sp>
      <p:sp>
        <p:nvSpPr>
          <p:cNvPr id="127" name="Shape 127"/>
          <p:cNvSpPr/>
          <p:nvPr/>
        </p:nvSpPr>
        <p:spPr>
          <a:xfrm>
            <a:off x="533350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742950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952575" y="1872301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162200" y="1855439"/>
            <a:ext cx="1440599" cy="1236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4" y="2082361"/>
            <a:ext cx="1440595" cy="81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059" y="2169705"/>
            <a:ext cx="1266920" cy="65167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814" y="2031219"/>
            <a:ext cx="1165098" cy="944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583" y="1657049"/>
            <a:ext cx="1868428" cy="151485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74" y="335982"/>
            <a:ext cx="3202616" cy="448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514" y="562693"/>
            <a:ext cx="397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oxima Nova" panose="020B0604020202020204" charset="0"/>
              </a:rPr>
              <a:t>System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r="11361"/>
          <a:stretch/>
        </p:blipFill>
        <p:spPr>
          <a:xfrm>
            <a:off x="280555" y="1085913"/>
            <a:ext cx="5174673" cy="38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19456"/>
            <a:ext cx="8520599" cy="572699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High level Controller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599" cy="37069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High level control is implemented on a Raspberry Pi 3 pocket computer.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algorithm employs an angular probing approach recording RSSI values of all 4 receivers and determining the optimal direction of motion.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process is repeated and the distance to move is determined as a decreasing function of the current RSSI value.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robot stops on reaching at a distance with a particular threshold of RSSI value.</a:t>
            </a:r>
          </a:p>
        </p:txBody>
      </p:sp>
    </p:spTree>
    <p:extLst>
      <p:ext uri="{BB962C8B-B14F-4D97-AF65-F5344CB8AC3E}">
        <p14:creationId xmlns:p14="http://schemas.microsoft.com/office/powerpoint/2010/main" val="417353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19456"/>
            <a:ext cx="8520599" cy="572699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Low level Controller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599" cy="37069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Robot control is coded on Arduino Mega which receives commands over serial communication  from Raspberry Pi.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PID controller has been employed on position control of the motors to navigate the robot precisely.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controller receives commands from Arduino through UART communication.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7" y="3401326"/>
            <a:ext cx="47625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/>
            <a:r>
              <a:rPr lang="en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Why Wifi for localisation?</a:t>
            </a:r>
            <a:endParaRPr lang="en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25218" cy="3416400"/>
          </a:xfrm>
        </p:spPr>
        <p:txBody>
          <a:bodyPr/>
          <a:lstStyle/>
          <a:p>
            <a:pPr lvl="0">
              <a:buClr>
                <a:srgbClr val="616161"/>
              </a:buClr>
            </a:pPr>
            <a:r>
              <a:rPr lang="en" sz="2000" dirty="0">
                <a:solidFill>
                  <a:srgbClr val="202729">
                    <a:lumMod val="90000"/>
                    <a:lumOff val="10000"/>
                  </a:srgbClr>
                </a:solidFill>
              </a:rPr>
              <a:t>The present localisation systems (GPS) do not work precisely for indoor conditions. </a:t>
            </a:r>
          </a:p>
          <a:p>
            <a:pPr lvl="0">
              <a:buClr>
                <a:srgbClr val="616161"/>
              </a:buClr>
            </a:pPr>
            <a:r>
              <a:rPr lang="en" sz="2000" dirty="0">
                <a:solidFill>
                  <a:srgbClr val="202729">
                    <a:lumMod val="90000"/>
                    <a:lumOff val="10000"/>
                  </a:srgbClr>
                </a:solidFill>
              </a:rPr>
              <a:t>Lot of noise and too weak strength to use GPS data for indoor purposes.</a:t>
            </a:r>
          </a:p>
          <a:p>
            <a:pPr lvl="0">
              <a:buClr>
                <a:srgbClr val="616161"/>
              </a:buClr>
            </a:pPr>
            <a:r>
              <a:rPr lang="en" sz="2000" dirty="0">
                <a:solidFill>
                  <a:srgbClr val="202729">
                    <a:lumMod val="90000"/>
                    <a:lumOff val="10000"/>
                  </a:srgbClr>
                </a:solidFill>
              </a:rPr>
              <a:t>Thus, there is a requirement for other modes of indoor localisation.</a:t>
            </a:r>
          </a:p>
          <a:p>
            <a:pPr lvl="0">
              <a:buClr>
                <a:srgbClr val="616161"/>
              </a:buClr>
            </a:pPr>
            <a:endParaRPr lang="en" sz="2000" dirty="0">
              <a:solidFill>
                <a:srgbClr val="2027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26" y="1433030"/>
            <a:ext cx="4519873" cy="220378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754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Cost Analysis</a:t>
            </a:r>
            <a:b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b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140" name="Shape 140"/>
          <p:cNvGraphicFramePr/>
          <p:nvPr>
            <p:extLst>
              <p:ext uri="{D42A27DB-BD31-4B8C-83A1-F6EECF244321}">
                <p14:modId xmlns:p14="http://schemas.microsoft.com/office/powerpoint/2010/main" val="341773448"/>
              </p:ext>
            </p:extLst>
          </p:nvPr>
        </p:nvGraphicFramePr>
        <p:xfrm>
          <a:off x="866552" y="1339533"/>
          <a:ext cx="7410893" cy="3243710"/>
        </p:xfrm>
        <a:graphic>
          <a:graphicData uri="http://schemas.openxmlformats.org/drawingml/2006/table">
            <a:tbl>
              <a:tblPr>
                <a:noFill/>
                <a:tableStyleId>{459D9CD8-BBFF-436F-8353-8CB0E314CB74}</a:tableStyleId>
              </a:tblPr>
              <a:tblGrid>
                <a:gridCol w="2011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COMPONENT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QUANTITY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 b="0" i="0" dirty="0">
                          <a:solidFill>
                            <a:schemeClr val="bg1"/>
                          </a:solidFill>
                          <a:latin typeface="Gotham" panose="02000604030000020004" pitchFamily="50" charset="0"/>
                        </a:rPr>
                        <a:t>COST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Raspberry Pi 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2900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Arduino Mega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750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DC encoder Motors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3500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" sz="1100" b="1" baseline="0" dirty="0">
                          <a:solidFill>
                            <a:schemeClr val="tx1"/>
                          </a:solidFill>
                        </a:rPr>
                        <a:t> Adapters</a:t>
                      </a:r>
                      <a:endParaRPr lang="en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1400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Power Bank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600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8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Battery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1400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Chassis 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Rs 500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Total 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</a:rPr>
                        <a:t>Rs 11,050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626323" y="2089374"/>
            <a:ext cx="3891353" cy="597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latin typeface="Gotham Bold" panose="02000803030000020004" pitchFamily="2" charset="0"/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9022813" y="1958646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1" y="1954897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626323" y="2089374"/>
            <a:ext cx="3891353" cy="597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latin typeface="Gotham Bold" panose="02000803030000020004" pitchFamily="2" charset="0"/>
              </a:rPr>
              <a:t>Questions</a:t>
            </a:r>
            <a:endParaRPr dirty="0"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22813" y="1958646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1" y="1954897"/>
            <a:ext cx="121187" cy="86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69913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22333" y="550202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Existing methods of Indoor Localisation</a:t>
            </a:r>
          </a:p>
        </p:txBody>
      </p:sp>
      <p:sp>
        <p:nvSpPr>
          <p:cNvPr id="78" name="Shape 78"/>
          <p:cNvSpPr/>
          <p:nvPr/>
        </p:nvSpPr>
        <p:spPr>
          <a:xfrm>
            <a:off x="432350" y="1304875"/>
            <a:ext cx="2469299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294967295"/>
          </p:nvPr>
        </p:nvSpPr>
        <p:spPr>
          <a:xfrm>
            <a:off x="4323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Bluetooth Low Energy Beacons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IN" sz="1600" dirty="0"/>
              <a:t>This approach relies on collecting radio fingerprints by mobile devices. BLE beacon technology relies on synchronous data communication between </a:t>
            </a:r>
            <a:r>
              <a:rPr lang="en-IN" sz="1600" dirty="0" err="1"/>
              <a:t>Tx</a:t>
            </a:r>
            <a:r>
              <a:rPr lang="en-IN" sz="1600" dirty="0"/>
              <a:t> and Rx.</a:t>
            </a:r>
            <a:endParaRPr lang="en" sz="1600" dirty="0"/>
          </a:p>
        </p:txBody>
      </p:sp>
      <p:sp>
        <p:nvSpPr>
          <p:cNvPr id="81" name="Shape 81"/>
          <p:cNvSpPr/>
          <p:nvPr/>
        </p:nvSpPr>
        <p:spPr>
          <a:xfrm>
            <a:off x="3044776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33361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W</a:t>
            </a:r>
            <a:r>
              <a:rPr lang="en-IN" b="1" dirty="0" err="1">
                <a:solidFill>
                  <a:schemeClr val="lt1"/>
                </a:solidFill>
              </a:rPr>
              <a:t>i</a:t>
            </a:r>
            <a:r>
              <a:rPr lang="en" b="1" dirty="0">
                <a:solidFill>
                  <a:schemeClr val="lt1"/>
                </a:solidFill>
              </a:rPr>
              <a:t>fi – ToA/TDoA based approach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4294967295"/>
          </p:nvPr>
        </p:nvSpPr>
        <p:spPr>
          <a:xfrm>
            <a:off x="3044776" y="2070575"/>
            <a:ext cx="2763223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This approach requires designing antenna arrays and measuring the phase difference between different receivers based on their ToA/TDoA.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High Power/Accuracy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Complex design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Synchronous operation</a:t>
            </a:r>
          </a:p>
        </p:txBody>
      </p:sp>
      <p:sp>
        <p:nvSpPr>
          <p:cNvPr id="84" name="Shape 84"/>
          <p:cNvSpPr/>
          <p:nvPr/>
        </p:nvSpPr>
        <p:spPr>
          <a:xfrm>
            <a:off x="5948501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6254232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Wifi – RSSI based approach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4294967295"/>
          </p:nvPr>
        </p:nvSpPr>
        <p:spPr>
          <a:xfrm>
            <a:off x="5948500" y="2070575"/>
            <a:ext cx="2777400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" sz="1600" dirty="0"/>
              <a:t>This approach uses the wifi signal strength to estimate the location of the transmitter.</a:t>
            </a:r>
          </a:p>
          <a:p>
            <a:pPr marL="285750" lvl="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Low Power/Accuracy</a:t>
            </a:r>
          </a:p>
          <a:p>
            <a:pPr marL="285750" lvl="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Simple design</a:t>
            </a:r>
          </a:p>
          <a:p>
            <a:pPr marL="285750" lvl="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No Sync between Tx and Rx required.</a:t>
            </a:r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7610560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solution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 innovative architecture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36" y="0"/>
            <a:ext cx="3566356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22333" y="550202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Design approach</a:t>
            </a:r>
          </a:p>
        </p:txBody>
      </p:sp>
      <p:sp>
        <p:nvSpPr>
          <p:cNvPr id="78" name="Shape 78"/>
          <p:cNvSpPr/>
          <p:nvPr/>
        </p:nvSpPr>
        <p:spPr>
          <a:xfrm>
            <a:off x="432350" y="1304875"/>
            <a:ext cx="2469299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294967295"/>
          </p:nvPr>
        </p:nvSpPr>
        <p:spPr>
          <a:xfrm>
            <a:off x="4323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1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" sz="1600" b="1" dirty="0"/>
              <a:t>Mathematical Modelling</a:t>
            </a:r>
          </a:p>
          <a:p>
            <a:pPr>
              <a:spcAft>
                <a:spcPts val="800"/>
              </a:spcAft>
            </a:pPr>
            <a:r>
              <a:rPr lang="en" sz="1600" dirty="0"/>
              <a:t>The Problem statement was simulated on MATLAB for modelling of RSSI of a Wifi transmitter and various path planning algorithms were tested.</a:t>
            </a:r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" sz="1600" dirty="0"/>
          </a:p>
        </p:txBody>
      </p:sp>
      <p:sp>
        <p:nvSpPr>
          <p:cNvPr id="81" name="Shape 81"/>
          <p:cNvSpPr/>
          <p:nvPr/>
        </p:nvSpPr>
        <p:spPr>
          <a:xfrm>
            <a:off x="3044776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33361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2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4294967295"/>
          </p:nvPr>
        </p:nvSpPr>
        <p:spPr>
          <a:xfrm>
            <a:off x="3095100" y="2070575"/>
            <a:ext cx="27128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spcAft>
                <a:spcPts val="800"/>
              </a:spcAft>
            </a:pPr>
            <a:r>
              <a:rPr lang="en" sz="1600" b="1" dirty="0"/>
              <a:t>Hardware Design</a:t>
            </a:r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Fabricated Wifi receiver designs corresponding to the different path planning algorithms including single reciever &amp; multiple reciever models.  </a:t>
            </a:r>
          </a:p>
        </p:txBody>
      </p:sp>
      <p:sp>
        <p:nvSpPr>
          <p:cNvPr id="84" name="Shape 84"/>
          <p:cNvSpPr/>
          <p:nvPr/>
        </p:nvSpPr>
        <p:spPr>
          <a:xfrm>
            <a:off x="5948501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6254232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Step 3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4294967295"/>
          </p:nvPr>
        </p:nvSpPr>
        <p:spPr>
          <a:xfrm>
            <a:off x="5948500" y="2070575"/>
            <a:ext cx="2777400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" sz="1600" b="1" dirty="0"/>
              <a:t>Embedded System Design</a:t>
            </a:r>
          </a:p>
          <a:p>
            <a:pPr lvl="0" algn="just">
              <a:spcAft>
                <a:spcPts val="800"/>
              </a:spcAft>
            </a:pPr>
            <a:r>
              <a:rPr lang="en" sz="1600" dirty="0"/>
              <a:t>Examining all required functionality for the robot and adopting best possible electronics available in the market.</a:t>
            </a:r>
          </a:p>
          <a:p>
            <a:pPr lvl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"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3886"/>
            <a:ext cx="8520599" cy="57269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Mathematical Modelling And Path Planning 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80069"/>
            <a:ext cx="8520599" cy="34164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Developed and simulated a  suitable path loss model (on MATLAB) to calculate the Received Signal Strength Index (RSSI), keeping in mind the indoor environments.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Simulations were done to generate near – real life conditions, keeping in mind the constraints such as quantized values of RSSI and additive noise.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Path-Planning was done by implementing stochastic gradient descent adaptive filter or the Least Mean Squared algorithm to minimise the least mean square of the error signal.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4309196"/>
            <a:ext cx="1619250" cy="161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4615506"/>
            <a:ext cx="15811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70"/>
            <a:ext cx="91440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384"/>
            <a:ext cx="9144000" cy="44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076"/>
          <a:stretch/>
        </p:blipFill>
        <p:spPr>
          <a:xfrm>
            <a:off x="0" y="2286"/>
            <a:ext cx="9144000" cy="43099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4479466"/>
                <a:ext cx="6972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RSSI Model Used: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   </m:t>
                    </m:r>
                    <m:r>
                      <a:rPr lang="en-IN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−10</m:t>
                    </m:r>
                    <m:r>
                      <a:rPr lang="en-IN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𝑛</m:t>
                    </m:r>
                    <m:func>
                      <m:funcPr>
                        <m:ctrlPr>
                          <a:rPr lang="en-IN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16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log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IN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𝑑</m:t>
                        </m:r>
                        <m:r>
                          <a:rPr lang="en-IN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+</m:t>
                        </m:r>
                        <m:r>
                          <a:rPr lang="en-IN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𝑐</m:t>
                        </m:r>
                      </m:e>
                    </m:func>
                  </m:oMath>
                </a14:m>
                <a:endParaRPr lang="en-IN" sz="1600" dirty="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9466"/>
                <a:ext cx="6972300" cy="338554"/>
              </a:xfrm>
              <a:prstGeom prst="rect">
                <a:avLst/>
              </a:prstGeom>
              <a:blipFill>
                <a:blip r:embed="rId4"/>
                <a:stretch>
                  <a:fillRect l="-437" t="-3636" b="-254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27210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697</Words>
  <Application>Microsoft Office PowerPoint</Application>
  <PresentationFormat>On-screen Show (16:9)</PresentationFormat>
  <Paragraphs>121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Gotham Bold</vt:lpstr>
      <vt:lpstr>Proxima Nova</vt:lpstr>
      <vt:lpstr>Gotham</vt:lpstr>
      <vt:lpstr>Cambria Math</vt:lpstr>
      <vt:lpstr>Arial</vt:lpstr>
      <vt:lpstr>spearmint</vt:lpstr>
      <vt:lpstr>ScanFi – The WiFi Locator  </vt:lpstr>
      <vt:lpstr>Why Wifi for localisation?</vt:lpstr>
      <vt:lpstr>Existing methods of Indoor Localisation</vt:lpstr>
      <vt:lpstr>The solution</vt:lpstr>
      <vt:lpstr>The Design approach</vt:lpstr>
      <vt:lpstr>Mathematical Modelling And Path Planning </vt:lpstr>
      <vt:lpstr>PowerPoint Presentation</vt:lpstr>
      <vt:lpstr>PowerPoint Presentation</vt:lpstr>
      <vt:lpstr>PowerPoint Presentation</vt:lpstr>
      <vt:lpstr>Mechanical Design</vt:lpstr>
      <vt:lpstr> Chassis Designs</vt:lpstr>
      <vt:lpstr>Mechanical Design</vt:lpstr>
      <vt:lpstr>Advantages/Drawbacks of the designs</vt:lpstr>
      <vt:lpstr>Advantages/Drawbacks of the designs</vt:lpstr>
      <vt:lpstr>Embedded System</vt:lpstr>
      <vt:lpstr>Why these?</vt:lpstr>
      <vt:lpstr>PowerPoint Presentation</vt:lpstr>
      <vt:lpstr>High level Controller</vt:lpstr>
      <vt:lpstr>Low level Controller</vt:lpstr>
      <vt:lpstr>Cost Analysis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ROBB - ROBO BUTLER</dc:title>
  <cp:lastModifiedBy>Adarsh Kosta</cp:lastModifiedBy>
  <cp:revision>81</cp:revision>
  <dcterms:modified xsi:type="dcterms:W3CDTF">2017-03-25T08:03:13Z</dcterms:modified>
</cp:coreProperties>
</file>